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85" r:id="rId2"/>
    <p:sldId id="286" r:id="rId3"/>
    <p:sldId id="293" r:id="rId4"/>
    <p:sldId id="287" r:id="rId5"/>
    <p:sldId id="288" r:id="rId6"/>
    <p:sldId id="289" r:id="rId7"/>
    <p:sldId id="265" r:id="rId8"/>
    <p:sldId id="276" r:id="rId9"/>
    <p:sldId id="292" r:id="rId10"/>
    <p:sldId id="291" r:id="rId11"/>
    <p:sldId id="294" r:id="rId12"/>
    <p:sldId id="263" r:id="rId13"/>
    <p:sldId id="299" r:id="rId14"/>
    <p:sldId id="295" r:id="rId15"/>
    <p:sldId id="296" r:id="rId16"/>
    <p:sldId id="303" r:id="rId17"/>
    <p:sldId id="305" r:id="rId18"/>
    <p:sldId id="301" r:id="rId19"/>
    <p:sldId id="302" r:id="rId20"/>
    <p:sldId id="260" r:id="rId21"/>
    <p:sldId id="258" r:id="rId22"/>
    <p:sldId id="306" r:id="rId23"/>
    <p:sldId id="300" r:id="rId24"/>
    <p:sldId id="262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2"/>
    <p:restoredTop sz="85776" autoAdjust="0"/>
  </p:normalViewPr>
  <p:slideViewPr>
    <p:cSldViewPr>
      <p:cViewPr varScale="1">
        <p:scale>
          <a:sx n="61" d="100"/>
          <a:sy n="61" d="100"/>
        </p:scale>
        <p:origin x="1456" y="2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ADBDE9-7C53-4E8C-8159-2E5BE7BD7EA0}" type="datetimeFigureOut">
              <a:rPr lang="en-US" smtClean="0"/>
              <a:pPr/>
              <a:t>11/20/16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4ECE0C-1FAE-4831-AC55-DB49451293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582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Most people see the world</a:t>
            </a:r>
            <a:r>
              <a:rPr lang="en-US" baseline="0" dirty="0" smtClean="0"/>
              <a:t> in a variety of colors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ECE0C-1FAE-4831-AC55-DB494512939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3825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Most mammals are like dogs and cats– they are </a:t>
            </a:r>
            <a:r>
              <a:rPr lang="en-US" dirty="0" err="1" smtClean="0"/>
              <a:t>dichromats</a:t>
            </a:r>
            <a:r>
              <a:rPr lang="en-US" dirty="0" smtClean="0"/>
              <a:t>. So they’re not truly colorblind, instead they see the world</a:t>
            </a:r>
            <a:r>
              <a:rPr lang="en-US" baseline="0" dirty="0" smtClean="0"/>
              <a:t> as blues versus yellow/greens.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ECE0C-1FAE-4831-AC55-DB494512939D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9905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 includes deer!</a:t>
            </a:r>
            <a:r>
              <a:rPr lang="en-US" baseline="0" dirty="0" smtClean="0"/>
              <a:t> So knowing that most mammals, like deer, are </a:t>
            </a:r>
            <a:r>
              <a:rPr lang="en-US" baseline="0" dirty="0" err="1" smtClean="0"/>
              <a:t>dichromats</a:t>
            </a:r>
            <a:r>
              <a:rPr lang="en-US" baseline="0" dirty="0" smtClean="0"/>
              <a:t> has a practical application!  Wearing this orange reflective vest makes the hunter stand out from the green background for </a:t>
            </a:r>
            <a:r>
              <a:rPr lang="en-US" baseline="0" dirty="0" err="1" smtClean="0"/>
              <a:t>trichromats</a:t>
            </a:r>
            <a:r>
              <a:rPr lang="en-US" baseline="0" dirty="0" smtClean="0"/>
              <a:t>, but to a </a:t>
            </a:r>
            <a:r>
              <a:rPr lang="en-US" baseline="0" dirty="0" err="1" smtClean="0"/>
              <a:t>dichromat</a:t>
            </a:r>
            <a:r>
              <a:rPr lang="en-US" baseline="0" dirty="0" smtClean="0"/>
              <a:t>, the orange and the green are indistinguishable. So orange hunting clothes are a great safety tool when hunting mammals.  They wouldn’t fool a bird though,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ECE0C-1FAE-4831-AC55-DB494512939D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8506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Orange </a:t>
            </a:r>
            <a:r>
              <a:rPr lang="en-US" baseline="0" dirty="0" err="1" smtClean="0"/>
              <a:t>camo</a:t>
            </a:r>
            <a:r>
              <a:rPr lang="en-US" baseline="0" dirty="0" smtClean="0"/>
              <a:t> wouldn’t fool a turkey though—they have better color vision than we do, having 4 types of color-detecting visual cells.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ECE0C-1FAE-4831-AC55-DB494512939D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2954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</a:t>
            </a:r>
            <a:r>
              <a:rPr lang="en-US" baseline="0" dirty="0" smtClean="0"/>
              <a:t> while not as good as birds, most primates have better color vision than other mammals in having </a:t>
            </a:r>
            <a:r>
              <a:rPr lang="en-US" baseline="0" dirty="0" err="1" smtClean="0"/>
              <a:t>trichromatic</a:t>
            </a:r>
            <a:r>
              <a:rPr lang="en-US" baseline="0" dirty="0" smtClean="0"/>
              <a:t> color vision. So we designed our activity around a big question in studies of the evolution of primate vision: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ECE0C-1FAE-4831-AC55-DB494512939D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375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Why be a </a:t>
            </a:r>
            <a:r>
              <a:rPr lang="en-US" dirty="0" err="1" smtClean="0"/>
              <a:t>trichromat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ECE0C-1FAE-4831-AC55-DB494512939D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5440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Primates eat a lot of fruit and young leaves, so being able to find the ripe fruit or the young leaves may be very important.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ECE0C-1FAE-4831-AC55-DB494512939D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2508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Because</a:t>
            </a:r>
            <a:r>
              <a:rPr lang="en-US" baseline="0" dirty="0" smtClean="0"/>
              <a:t> they can’t discriminate red from green, </a:t>
            </a:r>
            <a:r>
              <a:rPr lang="en-US" baseline="0" dirty="0" err="1" smtClean="0"/>
              <a:t>dichromats</a:t>
            </a:r>
            <a:r>
              <a:rPr lang="en-US" baseline="0" dirty="0" smtClean="0"/>
              <a:t> should have a harder time finding these ripe fruits or young red leaves.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ECE0C-1FAE-4831-AC55-DB494512939D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8486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 before beginning experiment, students</a:t>
            </a:r>
            <a:r>
              <a:rPr lang="en-US" baseline="0" dirty="0" smtClean="0"/>
              <a:t> can determine their own color vision type, whether they are </a:t>
            </a:r>
            <a:r>
              <a:rPr lang="en-US" baseline="0" dirty="0" err="1" smtClean="0"/>
              <a:t>trichromats</a:t>
            </a:r>
            <a:r>
              <a:rPr lang="en-US" baseline="0" dirty="0" smtClean="0"/>
              <a:t> or </a:t>
            </a:r>
            <a:r>
              <a:rPr lang="en-US" baseline="0" dirty="0" err="1" smtClean="0"/>
              <a:t>dichromats</a:t>
            </a:r>
            <a:r>
              <a:rPr lang="en-US" baseline="0" dirty="0" smtClean="0"/>
              <a:t>. Red-green color blindness is related to defects on the X chromosome in the </a:t>
            </a:r>
            <a:r>
              <a:rPr lang="en-US" baseline="0" dirty="0" err="1" smtClean="0"/>
              <a:t>opsin</a:t>
            </a:r>
            <a:r>
              <a:rPr lang="en-US" baseline="0" dirty="0" smtClean="0"/>
              <a:t> genes, so up to 10% of men can be red-green colorblind.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This means that you will likely encounter colorblind students that may or may not know they’re colorblind. In a second we’ll mention some neat things that you can stress that makes these dichromatic students special.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ECE0C-1FAE-4831-AC55-DB494512939D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5410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 there are several tests of color vision type, but this one is easy–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dichromats</a:t>
            </a:r>
            <a:r>
              <a:rPr lang="en-US" baseline="0" dirty="0" smtClean="0"/>
              <a:t> see the square, </a:t>
            </a:r>
            <a:r>
              <a:rPr lang="en-US" baseline="0" dirty="0" err="1" smtClean="0"/>
              <a:t>trichromats</a:t>
            </a:r>
            <a:r>
              <a:rPr lang="en-US" baseline="0" dirty="0" smtClean="0"/>
              <a:t> see a square and a circle.  Does anyone think they’re a </a:t>
            </a:r>
            <a:r>
              <a:rPr lang="en-US" baseline="0" dirty="0" err="1" smtClean="0"/>
              <a:t>dichromat</a:t>
            </a:r>
            <a:r>
              <a:rPr lang="en-US" baseline="0" dirty="0" smtClean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ECE0C-1FAE-4831-AC55-DB494512939D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9317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ECE0C-1FAE-4831-AC55-DB494512939D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8494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Many</a:t>
            </a:r>
            <a:r>
              <a:rPr lang="en-US" baseline="0" dirty="0" smtClean="0"/>
              <a:t> monkeys and other primates, like us, also see the world in a variety of colors. Our type of color vision is known as </a:t>
            </a:r>
            <a:r>
              <a:rPr lang="en-US" baseline="0" dirty="0" err="1" smtClean="0"/>
              <a:t>trichromatic</a:t>
            </a:r>
            <a:r>
              <a:rPr lang="en-US" baseline="0" dirty="0" smtClean="0"/>
              <a:t> color vision. This means that we have 3 types of color-detecting cells in the retinas of our eyes.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ECE0C-1FAE-4831-AC55-DB494512939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3185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ECE0C-1FAE-4831-AC55-DB494512939D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1771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How many of</a:t>
            </a:r>
            <a:r>
              <a:rPr lang="en-US" baseline="0" dirty="0" smtClean="0"/>
              <a:t> you have heard that dogs are color blind and only see the world in black and white?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ECE0C-1FAE-4831-AC55-DB494512939D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6813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 fact, dogs</a:t>
            </a:r>
            <a:r>
              <a:rPr lang="en-US" baseline="0" dirty="0" smtClean="0"/>
              <a:t> and most mammals, like cats, horses, cows, and deer have what is called dichromatic color vision, which is a type of color vision that allows these animals to discriminate blues and purples apart from yellows and greens, like in this picture. However, unlike us </a:t>
            </a:r>
            <a:r>
              <a:rPr lang="en-US" baseline="0" dirty="0" err="1" smtClean="0"/>
              <a:t>trichromats</a:t>
            </a:r>
            <a:r>
              <a:rPr lang="en-US" baseline="0" dirty="0" smtClean="0"/>
              <a:t>, dogs, cats, and most mammals can’t tell reds and greens apart.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So rather than being colorblind, these mammals do have some degree of color discrimination.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ECE0C-1FAE-4831-AC55-DB494512939D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8843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Being a </a:t>
            </a:r>
            <a:r>
              <a:rPr lang="en-US" dirty="0" err="1" smtClean="0"/>
              <a:t>dichromat</a:t>
            </a:r>
            <a:r>
              <a:rPr lang="en-US" dirty="0" smtClean="0"/>
              <a:t> does make the holiday season a little less festive though!</a:t>
            </a:r>
            <a:r>
              <a:rPr lang="en-US" baseline="0" dirty="0" smtClean="0"/>
              <a:t>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ECE0C-1FAE-4831-AC55-DB494512939D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072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 how does color</a:t>
            </a:r>
            <a:r>
              <a:rPr lang="en-US" baseline="0" dirty="0" smtClean="0"/>
              <a:t> vision work?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Well for </a:t>
            </a:r>
            <a:r>
              <a:rPr lang="en-US" baseline="0" dirty="0" err="1" smtClean="0"/>
              <a:t>dichromats</a:t>
            </a:r>
            <a:r>
              <a:rPr lang="en-US" baseline="0" dirty="0" smtClean="0"/>
              <a:t>, there are two types of color detecting cells in their eyes: blue cones that will fire a signal when they detect blue or violet colors and yellow/green cones that will fire a signal when they detect yellow, green, or red colors.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ECE0C-1FAE-4831-AC55-DB494512939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0280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 when a dog looks at this image, his</a:t>
            </a:r>
            <a:r>
              <a:rPr lang="en-US" baseline="0" dirty="0" smtClean="0"/>
              <a:t> eye and his brain compare the responses of these two color-receptor types for the same point on the image and can tell if one is more blue or more yellow/green.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ECE0C-1FAE-4831-AC55-DB494512939D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4058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Trichromats</a:t>
            </a:r>
            <a:r>
              <a:rPr lang="en-US" baseline="0" dirty="0" smtClean="0"/>
              <a:t> instead have 3 types of color detecting cells, blue, yellow/green, and red-sensitive cones.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ECE0C-1FAE-4831-AC55-DB494512939D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2543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 a </a:t>
            </a:r>
            <a:r>
              <a:rPr lang="en-US" dirty="0" err="1" smtClean="0"/>
              <a:t>trichromat</a:t>
            </a:r>
            <a:r>
              <a:rPr lang="en-US" dirty="0" smtClean="0"/>
              <a:t> looking at this picture can compare both whether a part of the image is blue versus yellow/green, and whether it is green versus red. So </a:t>
            </a:r>
            <a:r>
              <a:rPr lang="en-US" dirty="0" err="1" smtClean="0"/>
              <a:t>trichromats</a:t>
            </a:r>
            <a:r>
              <a:rPr lang="en-US" dirty="0" smtClean="0"/>
              <a:t> have an extra channel</a:t>
            </a:r>
            <a:r>
              <a:rPr lang="en-US" baseline="0" dirty="0" smtClean="0"/>
              <a:t> for comparing colors.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ECE0C-1FAE-4831-AC55-DB494512939D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470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C5E11-5006-4E0C-87AD-CC1689665701}" type="datetimeFigureOut">
              <a:rPr lang="en-US" smtClean="0"/>
              <a:pPr/>
              <a:t>11/20/16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C2B42-F284-45EE-8C80-1E69822F3F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C5E11-5006-4E0C-87AD-CC1689665701}" type="datetimeFigureOut">
              <a:rPr lang="en-US" smtClean="0"/>
              <a:pPr/>
              <a:t>11/20/16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C2B42-F284-45EE-8C80-1E69822F3F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C5E11-5006-4E0C-87AD-CC1689665701}" type="datetimeFigureOut">
              <a:rPr lang="en-US" smtClean="0"/>
              <a:pPr/>
              <a:t>11/20/16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C2B42-F284-45EE-8C80-1E69822F3F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C5E11-5006-4E0C-87AD-CC1689665701}" type="datetimeFigureOut">
              <a:rPr lang="en-US" smtClean="0"/>
              <a:pPr/>
              <a:t>11/20/16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C2B42-F284-45EE-8C80-1E69822F3F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C5E11-5006-4E0C-87AD-CC1689665701}" type="datetimeFigureOut">
              <a:rPr lang="en-US" smtClean="0"/>
              <a:pPr/>
              <a:t>11/20/16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C2B42-F284-45EE-8C80-1E69822F3F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C5E11-5006-4E0C-87AD-CC1689665701}" type="datetimeFigureOut">
              <a:rPr lang="en-US" smtClean="0"/>
              <a:pPr/>
              <a:t>11/20/16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C2B42-F284-45EE-8C80-1E69822F3F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C5E11-5006-4E0C-87AD-CC1689665701}" type="datetimeFigureOut">
              <a:rPr lang="en-US" smtClean="0"/>
              <a:pPr/>
              <a:t>11/20/16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C2B42-F284-45EE-8C80-1E69822F3F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C5E11-5006-4E0C-87AD-CC1689665701}" type="datetimeFigureOut">
              <a:rPr lang="en-US" smtClean="0"/>
              <a:pPr/>
              <a:t>11/20/16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C2B42-F284-45EE-8C80-1E69822F3F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C5E11-5006-4E0C-87AD-CC1689665701}" type="datetimeFigureOut">
              <a:rPr lang="en-US" smtClean="0"/>
              <a:pPr/>
              <a:t>11/20/16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C2B42-F284-45EE-8C80-1E69822F3F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C5E11-5006-4E0C-87AD-CC1689665701}" type="datetimeFigureOut">
              <a:rPr lang="en-US" smtClean="0"/>
              <a:pPr/>
              <a:t>11/20/16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C2B42-F284-45EE-8C80-1E69822F3F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C5E11-5006-4E0C-87AD-CC1689665701}" type="datetimeFigureOut">
              <a:rPr lang="en-US" smtClean="0"/>
              <a:pPr/>
              <a:t>11/20/16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C2B42-F284-45EE-8C80-1E69822F3F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6C5E11-5006-4E0C-87AD-CC1689665701}" type="datetimeFigureOut">
              <a:rPr lang="en-US" smtClean="0"/>
              <a:pPr/>
              <a:t>11/20/16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4C2B42-F284-45EE-8C80-1E69822F3FE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9.jpeg"/><Relationship Id="rId5" Type="http://schemas.openxmlformats.org/officeDocument/2006/relationships/image" Target="../media/image14.jpe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9.jpeg"/><Relationship Id="rId8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2.jpe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8" Type="http://schemas.openxmlformats.org/officeDocument/2006/relationships/image" Target="../media/image28.png"/><Relationship Id="rId9" Type="http://schemas.openxmlformats.org/officeDocument/2006/relationships/image" Target="../media/image29.png"/><Relationship Id="rId10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jpe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13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13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5334000"/>
            <a:ext cx="8610600" cy="12192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Carrie C. </a:t>
            </a:r>
            <a:r>
              <a:rPr lang="en-US" sz="2400" dirty="0" err="1" smtClean="0"/>
              <a:t>Veilleux</a:t>
            </a:r>
            <a:r>
              <a:rPr lang="en-US" sz="2400" dirty="0" smtClean="0"/>
              <a:t> &amp; Amber Heard-Booth</a:t>
            </a:r>
          </a:p>
          <a:p>
            <a:r>
              <a:rPr lang="en-US" sz="2400" dirty="0" smtClean="0"/>
              <a:t>Anthropology Department, University of Texas at Austin</a:t>
            </a:r>
            <a:endParaRPr lang="en-US" sz="2400" dirty="0"/>
          </a:p>
        </p:txBody>
      </p:sp>
      <p:pic>
        <p:nvPicPr>
          <p:cNvPr id="5" name="Picture 4" descr="monkey_colortes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76323" y="0"/>
            <a:ext cx="4300677" cy="2895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971800"/>
            <a:ext cx="8686800" cy="2362200"/>
          </a:xfrm>
          <a:noFill/>
        </p:spPr>
        <p:txBody>
          <a:bodyPr>
            <a:normAutofit/>
          </a:bodyPr>
          <a:lstStyle/>
          <a:p>
            <a:r>
              <a:rPr lang="en-US" dirty="0" smtClean="0"/>
              <a:t>Teaching Workshop:</a:t>
            </a:r>
            <a:br>
              <a:rPr lang="en-US" dirty="0" smtClean="0"/>
            </a:br>
            <a:r>
              <a:rPr lang="en-US" dirty="0" smtClean="0"/>
              <a:t> Color Vision in Primates and Other Mammals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26362" y="0"/>
            <a:ext cx="3017637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my pics 8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" y="1"/>
            <a:ext cx="2171700" cy="2895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4" descr="color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9677" y="1761297"/>
            <a:ext cx="4073076" cy="2747962"/>
          </a:xfrm>
          <a:prstGeom prst="rect">
            <a:avLst/>
          </a:prstGeom>
          <a:noFill/>
        </p:spPr>
      </p:pic>
      <p:pic>
        <p:nvPicPr>
          <p:cNvPr id="30" name="Picture 4" descr="color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5777" y="1747838"/>
            <a:ext cx="4093024" cy="2761421"/>
          </a:xfrm>
          <a:prstGeom prst="rect">
            <a:avLst/>
          </a:prstGeom>
          <a:noFill/>
        </p:spPr>
      </p:pic>
      <p:sp>
        <p:nvSpPr>
          <p:cNvPr id="32" name="TextBox 31"/>
          <p:cNvSpPr txBox="1"/>
          <p:nvPr/>
        </p:nvSpPr>
        <p:spPr>
          <a:xfrm>
            <a:off x="1658937" y="4710668"/>
            <a:ext cx="160383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err="1" smtClean="0">
                <a:solidFill>
                  <a:schemeClr val="accent1">
                    <a:lumMod val="50000"/>
                  </a:schemeClr>
                </a:solidFill>
              </a:rPr>
              <a:t>Dichromat</a:t>
            </a:r>
            <a:endParaRPr lang="en-US" sz="2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236826" y="4736068"/>
            <a:ext cx="165674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err="1" smtClean="0">
                <a:solidFill>
                  <a:schemeClr val="accent1">
                    <a:lumMod val="50000"/>
                  </a:schemeClr>
                </a:solidFill>
              </a:rPr>
              <a:t>Trichromat</a:t>
            </a:r>
            <a:endParaRPr lang="en-US" sz="2600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2" name="Group 63"/>
          <p:cNvGrpSpPr/>
          <p:nvPr/>
        </p:nvGrpSpPr>
        <p:grpSpPr>
          <a:xfrm>
            <a:off x="5029524" y="5386001"/>
            <a:ext cx="3853232" cy="1256270"/>
            <a:chOff x="4123910" y="5181600"/>
            <a:chExt cx="3842034" cy="1449388"/>
          </a:xfrm>
        </p:grpSpPr>
        <p:sp>
          <p:nvSpPr>
            <p:cNvPr id="34" name="Trapezoid 33"/>
            <p:cNvSpPr/>
            <p:nvPr/>
          </p:nvSpPr>
          <p:spPr>
            <a:xfrm rot="5400000">
              <a:off x="5346700" y="5130800"/>
              <a:ext cx="381000" cy="482600"/>
            </a:xfrm>
            <a:prstGeom prst="trapezoid">
              <a:avLst/>
            </a:prstGeom>
            <a:solidFill>
              <a:srgbClr val="FF0000"/>
            </a:solidFill>
            <a:ln>
              <a:solidFill>
                <a:srgbClr val="4E3B3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rapezoid 36"/>
            <p:cNvSpPr/>
            <p:nvPr/>
          </p:nvSpPr>
          <p:spPr>
            <a:xfrm rot="5400000">
              <a:off x="5346700" y="6199188"/>
              <a:ext cx="381000" cy="482600"/>
            </a:xfrm>
            <a:prstGeom prst="trapezoid">
              <a:avLst/>
            </a:prstGeom>
            <a:solidFill>
              <a:srgbClr val="3366FF"/>
            </a:solidFill>
            <a:ln>
              <a:solidFill>
                <a:srgbClr val="4E3B3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8" name="Straight Connector 37"/>
            <p:cNvCxnSpPr/>
            <p:nvPr/>
          </p:nvCxnSpPr>
          <p:spPr>
            <a:xfrm flipV="1">
              <a:off x="5816600" y="5387182"/>
              <a:ext cx="685800" cy="10318"/>
            </a:xfrm>
            <a:prstGeom prst="line">
              <a:avLst/>
            </a:prstGeom>
            <a:ln w="508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5816600" y="6438900"/>
              <a:ext cx="1295400" cy="1588"/>
            </a:xfrm>
            <a:prstGeom prst="line">
              <a:avLst/>
            </a:prstGeom>
            <a:ln w="508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 flipH="1" flipV="1">
              <a:off x="6244035" y="5645547"/>
              <a:ext cx="516730" cy="1588"/>
            </a:xfrm>
            <a:prstGeom prst="line">
              <a:avLst/>
            </a:prstGeom>
            <a:ln w="508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4123910" y="5193268"/>
              <a:ext cx="1139356" cy="426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accent2"/>
                  </a:solidFill>
                </a:rPr>
                <a:t>Red cone</a:t>
              </a:r>
              <a:endParaRPr lang="en-US" b="1" dirty="0">
                <a:solidFill>
                  <a:schemeClr val="accent2"/>
                </a:solidFill>
              </a:endParaRPr>
            </a:p>
          </p:txBody>
        </p:sp>
        <p:sp>
          <p:nvSpPr>
            <p:cNvPr id="45" name="Trapezoid 44"/>
            <p:cNvSpPr/>
            <p:nvPr/>
          </p:nvSpPr>
          <p:spPr>
            <a:xfrm rot="5400000">
              <a:off x="5346700" y="5626894"/>
              <a:ext cx="381000" cy="482600"/>
            </a:xfrm>
            <a:prstGeom prst="trapezoid">
              <a:avLst/>
            </a:prstGeom>
            <a:solidFill>
              <a:srgbClr val="008000"/>
            </a:solidFill>
            <a:ln>
              <a:solidFill>
                <a:srgbClr val="4E3B3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6" name="Straight Connector 45"/>
            <p:cNvCxnSpPr/>
            <p:nvPr/>
          </p:nvCxnSpPr>
          <p:spPr>
            <a:xfrm>
              <a:off x="5842000" y="5906294"/>
              <a:ext cx="1270000" cy="10318"/>
            </a:xfrm>
            <a:prstGeom prst="line">
              <a:avLst/>
            </a:prstGeom>
            <a:ln w="508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5400000">
              <a:off x="6860052" y="6176893"/>
              <a:ext cx="512925" cy="9028"/>
            </a:xfrm>
            <a:prstGeom prst="line">
              <a:avLst/>
            </a:prstGeom>
            <a:ln w="508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Group 51"/>
            <p:cNvGrpSpPr/>
            <p:nvPr/>
          </p:nvGrpSpPr>
          <p:grpSpPr>
            <a:xfrm>
              <a:off x="6963039" y="5861444"/>
              <a:ext cx="301361" cy="568143"/>
              <a:chOff x="7682674" y="5677692"/>
              <a:chExt cx="301361" cy="568143"/>
            </a:xfrm>
          </p:grpSpPr>
          <p:sp>
            <p:nvSpPr>
              <p:cNvPr id="53" name="Oval 52"/>
              <p:cNvSpPr/>
              <p:nvPr/>
            </p:nvSpPr>
            <p:spPr>
              <a:xfrm>
                <a:off x="7682674" y="5835944"/>
                <a:ext cx="301361" cy="266700"/>
              </a:xfrm>
              <a:prstGeom prst="ellipse">
                <a:avLst/>
              </a:prstGeom>
              <a:solidFill>
                <a:schemeClr val="bg2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600" b="1" dirty="0"/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7697291" y="5677692"/>
                <a:ext cx="286744" cy="5681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600" b="1" dirty="0" smtClean="0"/>
                  <a:t>-</a:t>
                </a:r>
                <a:endParaRPr lang="en-US" sz="2600" b="1" dirty="0"/>
              </a:p>
            </p:txBody>
          </p:sp>
        </p:grpSp>
        <p:grpSp>
          <p:nvGrpSpPr>
            <p:cNvPr id="5" name="Group 49"/>
            <p:cNvGrpSpPr/>
            <p:nvPr/>
          </p:nvGrpSpPr>
          <p:grpSpPr>
            <a:xfrm>
              <a:off x="5803900" y="5255630"/>
              <a:ext cx="2162044" cy="568143"/>
              <a:chOff x="5803900" y="5255630"/>
              <a:chExt cx="2162044" cy="568143"/>
            </a:xfrm>
          </p:grpSpPr>
          <p:cxnSp>
            <p:nvCxnSpPr>
              <p:cNvPr id="58" name="Straight Connector 57"/>
              <p:cNvCxnSpPr/>
              <p:nvPr/>
            </p:nvCxnSpPr>
            <p:spPr>
              <a:xfrm flipV="1">
                <a:off x="5829300" y="5285582"/>
                <a:ext cx="2011363" cy="10318"/>
              </a:xfrm>
              <a:prstGeom prst="line">
                <a:avLst/>
              </a:prstGeom>
              <a:ln w="50800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flipV="1">
                <a:off x="5803900" y="5787628"/>
                <a:ext cx="2036763" cy="10318"/>
              </a:xfrm>
              <a:prstGeom prst="line">
                <a:avLst/>
              </a:prstGeom>
              <a:ln w="50800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5400000" flipH="1" flipV="1">
                <a:off x="7581504" y="5528469"/>
                <a:ext cx="516730" cy="1588"/>
              </a:xfrm>
              <a:prstGeom prst="line">
                <a:avLst/>
              </a:prstGeom>
              <a:ln w="50800" cap="flat" cmpd="sng" algn="ctr">
                <a:solidFill>
                  <a:srgbClr val="C17529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" name="Group 46"/>
              <p:cNvGrpSpPr/>
              <p:nvPr/>
            </p:nvGrpSpPr>
            <p:grpSpPr>
              <a:xfrm>
                <a:off x="7664583" y="5255630"/>
                <a:ext cx="301361" cy="568143"/>
                <a:chOff x="7682674" y="5677693"/>
                <a:chExt cx="301361" cy="568143"/>
              </a:xfrm>
            </p:grpSpPr>
            <p:sp>
              <p:nvSpPr>
                <p:cNvPr id="62" name="Oval 61"/>
                <p:cNvSpPr/>
                <p:nvPr/>
              </p:nvSpPr>
              <p:spPr>
                <a:xfrm>
                  <a:off x="7682674" y="5835944"/>
                  <a:ext cx="301361" cy="266700"/>
                </a:xfrm>
                <a:prstGeom prst="ellipse">
                  <a:avLst/>
                </a:prstGeom>
                <a:solidFill>
                  <a:schemeClr val="bg2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600" b="1" dirty="0"/>
                </a:p>
              </p:txBody>
            </p:sp>
            <p:sp>
              <p:nvSpPr>
                <p:cNvPr id="63" name="TextBox 62"/>
                <p:cNvSpPr txBox="1"/>
                <p:nvPr/>
              </p:nvSpPr>
              <p:spPr>
                <a:xfrm>
                  <a:off x="7697291" y="5677693"/>
                  <a:ext cx="286744" cy="5681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600" b="1" dirty="0" smtClean="0"/>
                    <a:t>-</a:t>
                  </a:r>
                  <a:endParaRPr lang="en-US" sz="2600" b="1" dirty="0"/>
                </a:p>
              </p:txBody>
            </p:sp>
          </p:grpSp>
        </p:grpSp>
      </p:grpSp>
      <p:sp>
        <p:nvSpPr>
          <p:cNvPr id="65" name="Trapezoid 64"/>
          <p:cNvSpPr/>
          <p:nvPr/>
        </p:nvSpPr>
        <p:spPr>
          <a:xfrm rot="5400000">
            <a:off x="1991763" y="5384935"/>
            <a:ext cx="381000" cy="482600"/>
          </a:xfrm>
          <a:prstGeom prst="trapezoid">
            <a:avLst/>
          </a:prstGeom>
          <a:solidFill>
            <a:srgbClr val="008000"/>
          </a:solidFill>
          <a:ln>
            <a:solidFill>
              <a:srgbClr val="4E3B3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rapezoid 65"/>
          <p:cNvSpPr/>
          <p:nvPr/>
        </p:nvSpPr>
        <p:spPr>
          <a:xfrm rot="5400000">
            <a:off x="1991763" y="5894523"/>
            <a:ext cx="381000" cy="482600"/>
          </a:xfrm>
          <a:prstGeom prst="trapezoid">
            <a:avLst/>
          </a:prstGeom>
          <a:solidFill>
            <a:srgbClr val="3366FF"/>
          </a:solidFill>
          <a:ln>
            <a:solidFill>
              <a:srgbClr val="4E3B3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7" name="Straight Connector 66"/>
          <p:cNvCxnSpPr/>
          <p:nvPr/>
        </p:nvCxnSpPr>
        <p:spPr>
          <a:xfrm>
            <a:off x="2461663" y="5626235"/>
            <a:ext cx="1295400" cy="1588"/>
          </a:xfrm>
          <a:prstGeom prst="line">
            <a:avLst/>
          </a:prstGeom>
          <a:ln w="508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2461663" y="6134235"/>
            <a:ext cx="1295400" cy="1588"/>
          </a:xfrm>
          <a:prstGeom prst="line">
            <a:avLst/>
          </a:prstGeom>
          <a:ln w="508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rot="5400000" flipH="1" flipV="1">
            <a:off x="3503857" y="5881029"/>
            <a:ext cx="506412" cy="1588"/>
          </a:xfrm>
          <a:prstGeom prst="line">
            <a:avLst/>
          </a:prstGeom>
          <a:ln w="508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Oval 69"/>
          <p:cNvSpPr/>
          <p:nvPr/>
        </p:nvSpPr>
        <p:spPr>
          <a:xfrm>
            <a:off x="3599635" y="5749005"/>
            <a:ext cx="301361" cy="266700"/>
          </a:xfrm>
          <a:prstGeom prst="ellipse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 b="1" dirty="0"/>
          </a:p>
        </p:txBody>
      </p:sp>
      <p:sp>
        <p:nvSpPr>
          <p:cNvPr id="71" name="TextBox 70"/>
          <p:cNvSpPr txBox="1"/>
          <p:nvPr/>
        </p:nvSpPr>
        <p:spPr>
          <a:xfrm>
            <a:off x="3622951" y="5592578"/>
            <a:ext cx="28674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/>
              <a:t>-</a:t>
            </a:r>
            <a:endParaRPr lang="en-US" sz="2600" b="1" dirty="0"/>
          </a:p>
        </p:txBody>
      </p:sp>
      <p:sp>
        <p:nvSpPr>
          <p:cNvPr id="72" name="TextBox 71"/>
          <p:cNvSpPr txBox="1"/>
          <p:nvPr/>
        </p:nvSpPr>
        <p:spPr>
          <a:xfrm>
            <a:off x="609600" y="5447403"/>
            <a:ext cx="1268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Green cone</a:t>
            </a:r>
            <a:endParaRPr lang="en-US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85800" y="5942703"/>
            <a:ext cx="1119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Blue cone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43" name="Picture 42" descr="my pics 81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24000" y="127000"/>
            <a:ext cx="1219200" cy="162560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5867400" y="76200"/>
            <a:ext cx="2133600" cy="1687033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4876800" y="5791200"/>
            <a:ext cx="1268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Green cone</a:t>
            </a:r>
            <a:endParaRPr lang="en-US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953000" y="6248400"/>
            <a:ext cx="1119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Blue cone</a:t>
            </a:r>
            <a:endParaRPr lang="en-US" b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 l="3704"/>
          <a:stretch>
            <a:fillRect/>
          </a:stretch>
        </p:blipFill>
        <p:spPr bwMode="auto">
          <a:xfrm>
            <a:off x="152400" y="304800"/>
            <a:ext cx="1981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08200" y="0"/>
            <a:ext cx="34544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45666" y="0"/>
            <a:ext cx="3598334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590800"/>
            <a:ext cx="2057400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color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76800" y="3048000"/>
            <a:ext cx="4093024" cy="2761421"/>
          </a:xfrm>
          <a:prstGeom prst="rect">
            <a:avLst/>
          </a:prstGeom>
          <a:noFill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66800" y="4095750"/>
            <a:ext cx="285750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4426298" y="5867400"/>
            <a:ext cx="47177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Most mammals are </a:t>
            </a:r>
            <a:r>
              <a:rPr lang="en-US" sz="2800" dirty="0" err="1" smtClean="0"/>
              <a:t>dichromats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 l="3421" r="3219" b="53333"/>
          <a:stretch>
            <a:fillRect/>
          </a:stretch>
        </p:blipFill>
        <p:spPr bwMode="auto">
          <a:xfrm>
            <a:off x="76200" y="152400"/>
            <a:ext cx="8839200" cy="406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0" y="4419600"/>
            <a:ext cx="2883958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 l="3421" r="49899" b="53333"/>
          <a:stretch>
            <a:fillRect/>
          </a:stretch>
        </p:blipFill>
        <p:spPr bwMode="auto">
          <a:xfrm>
            <a:off x="76200" y="152400"/>
            <a:ext cx="4419600" cy="406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vertebrate_color.jpg"/>
          <p:cNvPicPr>
            <a:picLocks noChangeAspect="1"/>
          </p:cNvPicPr>
          <p:nvPr/>
        </p:nvPicPr>
        <p:blipFill>
          <a:blip r:embed="rId4" cstate="print"/>
          <a:srcRect l="3275" t="7266" r="1763" b="63672"/>
          <a:stretch>
            <a:fillRect/>
          </a:stretch>
        </p:blipFill>
        <p:spPr>
          <a:xfrm>
            <a:off x="0" y="4419600"/>
            <a:ext cx="4419600" cy="1125415"/>
          </a:xfrm>
          <a:prstGeom prst="rect">
            <a:avLst/>
          </a:prstGeom>
        </p:spPr>
      </p:pic>
      <p:pic>
        <p:nvPicPr>
          <p:cNvPr id="6" name="Picture 5" descr="vertebrate_color.jpg"/>
          <p:cNvPicPr>
            <a:picLocks noChangeAspect="1"/>
          </p:cNvPicPr>
          <p:nvPr/>
        </p:nvPicPr>
        <p:blipFill>
          <a:blip r:embed="rId4" cstate="print"/>
          <a:srcRect l="3166" t="67207" r="3430"/>
          <a:stretch>
            <a:fillRect/>
          </a:stretch>
        </p:blipFill>
        <p:spPr>
          <a:xfrm>
            <a:off x="4495800" y="3258704"/>
            <a:ext cx="4495800" cy="13132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24400" y="457200"/>
            <a:ext cx="4152900" cy="2768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0"/>
            <a:ext cx="1981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82242" y="0"/>
            <a:ext cx="2461757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44476" y="0"/>
            <a:ext cx="2779924" cy="18458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19600" y="1661989"/>
            <a:ext cx="2280959" cy="16146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33600" y="1619158"/>
            <a:ext cx="2286000" cy="1657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99670" y="2362200"/>
            <a:ext cx="244433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21844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 descr="color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676400" y="3505200"/>
            <a:ext cx="4073076" cy="2747962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1371600" y="6248400"/>
            <a:ext cx="47030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Many primates are </a:t>
            </a:r>
            <a:r>
              <a:rPr lang="en-US" sz="2800" dirty="0" err="1" smtClean="0"/>
              <a:t>trichromats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dirty="0" smtClean="0"/>
              <a:t>Activity: Why be a </a:t>
            </a:r>
            <a:r>
              <a:rPr lang="en-US" dirty="0" err="1" smtClean="0"/>
              <a:t>trichromat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371600"/>
            <a:ext cx="7620000" cy="501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Activity: Why be a </a:t>
            </a:r>
            <a:r>
              <a:rPr lang="en-US" dirty="0" err="1" smtClean="0"/>
              <a:t>trichromat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458200" cy="1143000"/>
          </a:xfrm>
          <a:ln w="31750">
            <a:solidFill>
              <a:schemeClr val="accent2"/>
            </a:solidFill>
          </a:ln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u="sng" dirty="0" smtClean="0"/>
              <a:t>Hypothesis</a:t>
            </a:r>
            <a:r>
              <a:rPr lang="en-US" sz="2800" dirty="0" smtClean="0"/>
              <a:t>:  </a:t>
            </a:r>
            <a:r>
              <a:rPr lang="en-US" sz="2800" i="1" dirty="0" err="1" smtClean="0"/>
              <a:t>Trichromacy</a:t>
            </a:r>
            <a:r>
              <a:rPr lang="en-US" sz="2800" i="1" dirty="0" smtClean="0"/>
              <a:t> is beneficial for detecting red food objects in a green leaf background</a:t>
            </a:r>
            <a:r>
              <a:rPr lang="en-US" sz="2800" dirty="0" smtClean="0"/>
              <a:t>.</a:t>
            </a:r>
            <a:endParaRPr lang="en-US" sz="2800" u="sng" dirty="0"/>
          </a:p>
        </p:txBody>
      </p:sp>
      <p:pic>
        <p:nvPicPr>
          <p:cNvPr id="1027" name="Picture 3" descr="C:\Users\ccv87\Desktop\strawberr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2971800"/>
            <a:ext cx="2841625" cy="3630965"/>
          </a:xfrm>
          <a:prstGeom prst="rect">
            <a:avLst/>
          </a:prstGeom>
          <a:noFill/>
        </p:spPr>
      </p:pic>
      <p:pic>
        <p:nvPicPr>
          <p:cNvPr id="1029" name="Picture 5" descr="C:\Users\ccv87\Desktop\leaf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276600"/>
            <a:ext cx="4076912" cy="30169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Activity: Why be a </a:t>
            </a:r>
            <a:r>
              <a:rPr lang="en-US" dirty="0" err="1" smtClean="0"/>
              <a:t>trichromat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458200" cy="1143000"/>
          </a:xfrm>
          <a:ln w="31750">
            <a:solidFill>
              <a:schemeClr val="accent2"/>
            </a:solidFill>
          </a:ln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u="sng" dirty="0" smtClean="0"/>
              <a:t>Hypothesis</a:t>
            </a:r>
            <a:r>
              <a:rPr lang="en-US" sz="2800" dirty="0" smtClean="0"/>
              <a:t>:  </a:t>
            </a:r>
            <a:r>
              <a:rPr lang="en-US" sz="2800" i="1" dirty="0" err="1" smtClean="0"/>
              <a:t>Trichromacy</a:t>
            </a:r>
            <a:r>
              <a:rPr lang="en-US" sz="2800" i="1" dirty="0" smtClean="0"/>
              <a:t> is beneficial for detecting red food objects in a green leaf background</a:t>
            </a:r>
            <a:r>
              <a:rPr lang="en-US" sz="2800" dirty="0" smtClean="0"/>
              <a:t>.</a:t>
            </a:r>
            <a:endParaRPr lang="en-US" sz="2800" u="sng" dirty="0"/>
          </a:p>
        </p:txBody>
      </p:sp>
      <p:pic>
        <p:nvPicPr>
          <p:cNvPr id="1027" name="Picture 3" descr="C:\Users\ccv87\Desktop\strawberr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2971800"/>
            <a:ext cx="2841625" cy="3630965"/>
          </a:xfrm>
          <a:prstGeom prst="rect">
            <a:avLst/>
          </a:prstGeom>
          <a:noFill/>
        </p:spPr>
      </p:pic>
      <p:pic>
        <p:nvPicPr>
          <p:cNvPr id="1029" name="Picture 5" descr="C:\Users\ccv87\Desktop\leaf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276600"/>
            <a:ext cx="4076912" cy="3016915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 l="43032"/>
          <a:stretch>
            <a:fillRect/>
          </a:stretch>
        </p:blipFill>
        <p:spPr bwMode="auto">
          <a:xfrm>
            <a:off x="1981200" y="2971800"/>
            <a:ext cx="16002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/>
          <a:srcRect l="54717"/>
          <a:stretch>
            <a:fillRect/>
          </a:stretch>
        </p:blipFill>
        <p:spPr bwMode="auto">
          <a:xfrm>
            <a:off x="6781800" y="3276600"/>
            <a:ext cx="1905000" cy="2985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Activity: Why be a </a:t>
            </a:r>
            <a:r>
              <a:rPr lang="en-US" dirty="0" err="1" smtClean="0"/>
              <a:t>trichromat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76400"/>
            <a:ext cx="42672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dirty="0" smtClean="0"/>
              <a:t>Based on an experiment done in marmoset monkeys</a:t>
            </a:r>
          </a:p>
          <a:p>
            <a:pPr marL="0" indent="0">
              <a:buNone/>
            </a:pPr>
            <a:endParaRPr lang="en-US" sz="2600" dirty="0" smtClean="0"/>
          </a:p>
          <a:p>
            <a:pPr marL="0" indent="0">
              <a:buNone/>
            </a:pPr>
            <a:r>
              <a:rPr lang="en-US" sz="2600" dirty="0" smtClean="0"/>
              <a:t>Some individuals were </a:t>
            </a:r>
            <a:r>
              <a:rPr lang="en-US" sz="2600" dirty="0" err="1" smtClean="0"/>
              <a:t>dichromats</a:t>
            </a:r>
            <a:r>
              <a:rPr lang="en-US" sz="2600" dirty="0" smtClean="0"/>
              <a:t>, some individuals were </a:t>
            </a:r>
            <a:r>
              <a:rPr lang="en-US" sz="2600" dirty="0" err="1" smtClean="0"/>
              <a:t>trichromats</a:t>
            </a:r>
            <a:endParaRPr lang="en-US" sz="2600" dirty="0" smtClean="0"/>
          </a:p>
          <a:p>
            <a:pPr marL="0" indent="0">
              <a:buNone/>
            </a:pPr>
            <a:endParaRPr lang="en-US" sz="2600" dirty="0" smtClean="0"/>
          </a:p>
          <a:p>
            <a:pPr marL="0" indent="0">
              <a:buNone/>
            </a:pPr>
            <a:r>
              <a:rPr lang="en-US" sz="2600" dirty="0" smtClean="0"/>
              <a:t>Monkeys foraged for orange or green </a:t>
            </a:r>
            <a:r>
              <a:rPr lang="en-US" sz="2600" dirty="0" err="1" smtClean="0"/>
              <a:t>Kix</a:t>
            </a:r>
            <a:r>
              <a:rPr lang="en-US" sz="2600" dirty="0" smtClean="0"/>
              <a:t> cereal in green wood shavings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24400" y="2057400"/>
            <a:ext cx="4394200" cy="28562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Activity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Before beginning the experiment, students determine their color vision type (</a:t>
            </a:r>
            <a:r>
              <a:rPr lang="en-US" b="1" dirty="0" err="1" smtClean="0"/>
              <a:t>trichromat</a:t>
            </a:r>
            <a:r>
              <a:rPr lang="en-US" b="1" dirty="0" smtClean="0"/>
              <a:t> or </a:t>
            </a:r>
            <a:r>
              <a:rPr lang="en-US" b="1" dirty="0" err="1" smtClean="0"/>
              <a:t>dichromat</a:t>
            </a:r>
            <a:r>
              <a:rPr lang="en-US" b="1" dirty="0" smtClean="0"/>
              <a:t>)</a:t>
            </a:r>
            <a:endParaRPr lang="en-US" dirty="0" smtClean="0"/>
          </a:p>
          <a:p>
            <a:pPr>
              <a:buNone/>
            </a:pPr>
            <a:endParaRPr lang="en-US" b="1" dirty="0" smtClean="0">
              <a:solidFill>
                <a:schemeClr val="accent2"/>
              </a:solidFill>
            </a:endParaRPr>
          </a:p>
          <a:p>
            <a:pPr algn="ctr">
              <a:buNone/>
            </a:pPr>
            <a:r>
              <a:rPr lang="en-US" sz="2800" dirty="0" smtClean="0"/>
              <a:t>IMPORTANT:</a:t>
            </a:r>
          </a:p>
          <a:p>
            <a:pPr algn="ctr">
              <a:buNone/>
            </a:pPr>
            <a:r>
              <a:rPr lang="en-US" sz="2800" dirty="0" smtClean="0"/>
              <a:t>Up to 10% of men are red-green colorblind and so have dichromatic color vision.</a:t>
            </a:r>
          </a:p>
          <a:p>
            <a:pPr>
              <a:buNone/>
            </a:pPr>
            <a:endParaRPr lang="en-US" dirty="0" smtClean="0"/>
          </a:p>
          <a:p>
            <a:pPr lvl="1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4" descr="color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169025"/>
          </a:xfrm>
          <a:prstGeom prst="rect">
            <a:avLst/>
          </a:prstGeom>
          <a:noFill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 l="40000" t="6667" r="9167" b="26325"/>
          <a:stretch>
            <a:fillRect/>
          </a:stretch>
        </p:blipFill>
        <p:spPr bwMode="auto">
          <a:xfrm>
            <a:off x="6477000" y="4220404"/>
            <a:ext cx="2590800" cy="2561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828800" y="6172200"/>
            <a:ext cx="44557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/>
              <a:t>Trichromatic</a:t>
            </a:r>
            <a:r>
              <a:rPr lang="en-US" sz="3200" b="1" dirty="0" smtClean="0"/>
              <a:t> Color Vision</a:t>
            </a:r>
            <a:endParaRPr 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078" y="76200"/>
            <a:ext cx="8654432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066800" y="5257800"/>
            <a:ext cx="70693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err="1" smtClean="0"/>
              <a:t>Dichromats</a:t>
            </a:r>
            <a:r>
              <a:rPr lang="en-US" sz="3600" dirty="0" smtClean="0"/>
              <a:t> see a square</a:t>
            </a:r>
          </a:p>
          <a:p>
            <a:pPr algn="ctr"/>
            <a:r>
              <a:rPr lang="en-US" sz="3600" dirty="0" err="1" smtClean="0"/>
              <a:t>Trichromats</a:t>
            </a:r>
            <a:r>
              <a:rPr lang="en-US" sz="3600" dirty="0" smtClean="0"/>
              <a:t> see a square and a circle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468562"/>
          </a:xfrm>
        </p:spPr>
        <p:txBody>
          <a:bodyPr>
            <a:noAutofit/>
          </a:bodyPr>
          <a:lstStyle/>
          <a:p>
            <a:r>
              <a:rPr lang="en-US" sz="3600" dirty="0" smtClean="0"/>
              <a:t>Dichromatic people and animals can actually detect camouflaged objects better than </a:t>
            </a:r>
            <a:r>
              <a:rPr lang="en-US" sz="3600" dirty="0" err="1" smtClean="0"/>
              <a:t>trichromats</a:t>
            </a:r>
            <a:r>
              <a:rPr lang="en-US" sz="3600" dirty="0" smtClean="0"/>
              <a:t>!</a:t>
            </a:r>
            <a:endParaRPr lang="en-US" sz="3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29300" y="2625804"/>
            <a:ext cx="2857500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5600" y="2625804"/>
            <a:ext cx="2771775" cy="273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473404"/>
            <a:ext cx="3009900" cy="300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990600" y="5521404"/>
            <a:ext cx="104387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/>
              <a:t>73</a:t>
            </a:r>
            <a:endParaRPr lang="en-US" sz="6600" dirty="0"/>
          </a:p>
        </p:txBody>
      </p:sp>
      <p:sp>
        <p:nvSpPr>
          <p:cNvPr id="8" name="TextBox 7"/>
          <p:cNvSpPr txBox="1"/>
          <p:nvPr/>
        </p:nvSpPr>
        <p:spPr>
          <a:xfrm>
            <a:off x="3962400" y="5521404"/>
            <a:ext cx="6142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/>
              <a:t>5</a:t>
            </a:r>
            <a:endParaRPr lang="en-US" sz="6600" dirty="0"/>
          </a:p>
        </p:txBody>
      </p:sp>
      <p:sp>
        <p:nvSpPr>
          <p:cNvPr id="9" name="TextBox 8"/>
          <p:cNvSpPr txBox="1"/>
          <p:nvPr/>
        </p:nvSpPr>
        <p:spPr>
          <a:xfrm>
            <a:off x="6858000" y="5521404"/>
            <a:ext cx="104387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/>
              <a:t>45</a:t>
            </a:r>
            <a:endParaRPr lang="en-US" sz="6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Basic Activity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Experiment has 2 parts: </a:t>
            </a:r>
          </a:p>
          <a:p>
            <a:pPr lvl="1">
              <a:buNone/>
            </a:pPr>
            <a:r>
              <a:rPr lang="en-US" dirty="0" smtClean="0"/>
              <a:t>#1: Forage for green pompoms in green foliage</a:t>
            </a:r>
          </a:p>
          <a:p>
            <a:pPr lvl="1">
              <a:buNone/>
            </a:pPr>
            <a:r>
              <a:rPr lang="en-US" dirty="0" smtClean="0"/>
              <a:t>#2: Forage for red pompoms in green foliage</a:t>
            </a:r>
          </a:p>
          <a:p>
            <a:pPr lvl="1"/>
            <a:endParaRPr lang="en-US" dirty="0" smtClean="0"/>
          </a:p>
        </p:txBody>
      </p:sp>
      <p:pic>
        <p:nvPicPr>
          <p:cNvPr id="4" name="Picture 3" descr="pies.jpg"/>
          <p:cNvPicPr>
            <a:picLocks noChangeAspect="1"/>
          </p:cNvPicPr>
          <p:nvPr/>
        </p:nvPicPr>
        <p:blipFill>
          <a:blip r:embed="rId3"/>
          <a:srcRect t="23249" b="8925"/>
          <a:stretch>
            <a:fillRect/>
          </a:stretch>
        </p:blipFill>
        <p:spPr>
          <a:xfrm flipH="1">
            <a:off x="1447800" y="3657600"/>
            <a:ext cx="5890260" cy="2895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Activity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810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u="sng" dirty="0" smtClean="0"/>
              <a:t>Goals:</a:t>
            </a:r>
            <a:r>
              <a:rPr lang="en-US" sz="2800" dirty="0" smtClean="0"/>
              <a:t> </a:t>
            </a:r>
          </a:p>
          <a:p>
            <a:pPr marL="514350" indent="-514350">
              <a:buAutoNum type="arabicPeriod"/>
            </a:pPr>
            <a:r>
              <a:rPr lang="en-US" sz="2800" dirty="0" smtClean="0"/>
              <a:t>Identify possible benefits of having </a:t>
            </a:r>
            <a:r>
              <a:rPr lang="en-US" sz="2800" dirty="0" err="1" smtClean="0"/>
              <a:t>trichromatic</a:t>
            </a:r>
            <a:r>
              <a:rPr lang="en-US" sz="2800" dirty="0" smtClean="0"/>
              <a:t> color vision for primates.</a:t>
            </a:r>
          </a:p>
          <a:p>
            <a:pPr marL="514350" indent="-514350">
              <a:buAutoNum type="arabicPeriod"/>
            </a:pPr>
            <a:r>
              <a:rPr lang="en-US" sz="2800" dirty="0" smtClean="0"/>
              <a:t>Identify benefits of having dichromatic color vision.</a:t>
            </a:r>
          </a:p>
          <a:p>
            <a:pPr marL="514350" indent="-514350">
              <a:buAutoNum type="arabicPeriod"/>
            </a:pPr>
            <a:r>
              <a:rPr lang="en-US" sz="2800" dirty="0" smtClean="0"/>
              <a:t>Explore the effects of red-green colorblindness in humans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533400" y="5562600"/>
            <a:ext cx="7848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Handouts offer several ways this activity can be adapted for different grade levels. Handouts and slides are available online at:</a:t>
            </a:r>
          </a:p>
          <a:p>
            <a:r>
              <a:rPr lang="en-US" dirty="0" smtClean="0"/>
              <a:t>http</a:t>
            </a:r>
            <a:r>
              <a:rPr lang="en-US" dirty="0" smtClean="0"/>
              <a:t>://</a:t>
            </a:r>
            <a:r>
              <a:rPr lang="en-US" dirty="0" err="1" smtClean="0"/>
              <a:t>www.carriecveilleux.com</a:t>
            </a:r>
            <a:r>
              <a:rPr lang="en-US" dirty="0" smtClean="0"/>
              <a:t>/teaching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t="53600"/>
          <a:stretch>
            <a:fillRect/>
          </a:stretch>
        </p:blipFill>
        <p:spPr bwMode="auto">
          <a:xfrm>
            <a:off x="4533900" y="1143000"/>
            <a:ext cx="445573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 r="-840" b="45872"/>
          <a:stretch>
            <a:fillRect/>
          </a:stretch>
        </p:blipFill>
        <p:spPr bwMode="auto">
          <a:xfrm>
            <a:off x="228600" y="1066800"/>
            <a:ext cx="4343400" cy="457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4" descr="color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169025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1828800" y="6172200"/>
            <a:ext cx="44557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/>
              <a:t>Trichromatic</a:t>
            </a:r>
            <a:r>
              <a:rPr lang="en-US" sz="3200" b="1" dirty="0" smtClean="0"/>
              <a:t> Color Vision</a:t>
            </a:r>
            <a:endParaRPr lang="en-US" sz="32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6297706" y="4591493"/>
            <a:ext cx="2770094" cy="21903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olor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169025"/>
          </a:xfrm>
          <a:prstGeom prst="rect">
            <a:avLst/>
          </a:prstGeom>
          <a:noFill/>
        </p:spPr>
      </p:pic>
      <p:pic>
        <p:nvPicPr>
          <p:cNvPr id="6" name="Picture 5" descr="my pics 8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91400" y="4521200"/>
            <a:ext cx="1752600" cy="233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olor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169025"/>
          </a:xfrm>
          <a:prstGeom prst="rect">
            <a:avLst/>
          </a:prstGeom>
          <a:noFill/>
        </p:spPr>
      </p:pic>
      <p:pic>
        <p:nvPicPr>
          <p:cNvPr id="6" name="Picture 5" descr="my pics 8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91400" y="4521200"/>
            <a:ext cx="1752600" cy="2336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62200" y="6197025"/>
            <a:ext cx="43853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Dichromatic Color Vision</a:t>
            </a:r>
            <a:endParaRPr 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066800"/>
            <a:ext cx="3429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1066800"/>
            <a:ext cx="35052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752600" y="6248400"/>
            <a:ext cx="5908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http://www.colblindor.com/coblis-color-blindness-simulator/</a:t>
            </a:r>
            <a:endParaRPr lang="en-US" dirty="0"/>
          </a:p>
        </p:txBody>
      </p:sp>
      <p:pic>
        <p:nvPicPr>
          <p:cNvPr id="7" name="Picture 6" descr="my pics 81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001000" y="3886200"/>
            <a:ext cx="914400" cy="1219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43000" y="457200"/>
            <a:ext cx="22202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/>
              <a:t>Trichromat</a:t>
            </a:r>
            <a:endParaRPr lang="en-US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5486400" y="533400"/>
            <a:ext cx="21478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/>
              <a:t>Dichromat</a:t>
            </a:r>
            <a:endParaRPr lang="en-US" sz="36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228600" y="4114800"/>
            <a:ext cx="1450041" cy="11465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my pics 8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3048000"/>
            <a:ext cx="2590800" cy="3454400"/>
          </a:xfrm>
          <a:prstGeom prst="rect">
            <a:avLst/>
          </a:prstGeom>
        </p:spPr>
      </p:pic>
      <p:sp>
        <p:nvSpPr>
          <p:cNvPr id="5" name="Line 5"/>
          <p:cNvSpPr>
            <a:spLocks noChangeShapeType="1"/>
          </p:cNvSpPr>
          <p:nvPr/>
        </p:nvSpPr>
        <p:spPr bwMode="auto">
          <a:xfrm flipV="1">
            <a:off x="2057400" y="1600200"/>
            <a:ext cx="2438400" cy="2209800"/>
          </a:xfrm>
          <a:prstGeom prst="line">
            <a:avLst/>
          </a:prstGeom>
          <a:noFill/>
          <a:ln w="38100">
            <a:solidFill>
              <a:schemeClr val="accent6">
                <a:lumMod val="75000"/>
              </a:schemeClr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 flipV="1">
            <a:off x="2057400" y="3733800"/>
            <a:ext cx="2819400" cy="304800"/>
          </a:xfrm>
          <a:prstGeom prst="line">
            <a:avLst/>
          </a:prstGeom>
          <a:noFill/>
          <a:ln w="38100">
            <a:solidFill>
              <a:schemeClr val="accent6">
                <a:lumMod val="75000"/>
              </a:schemeClr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1600200"/>
            <a:ext cx="2667000" cy="228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3124200" y="4191000"/>
            <a:ext cx="6019800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600" dirty="0" err="1" smtClean="0"/>
              <a:t>Dichromats</a:t>
            </a:r>
            <a:r>
              <a:rPr lang="en-US" sz="2600" dirty="0" smtClean="0"/>
              <a:t> have 2 types of color-detecting cells in the retinas in their eyes:</a:t>
            </a:r>
          </a:p>
          <a:p>
            <a:pPr algn="ctr"/>
            <a:endParaRPr lang="en-US" sz="2800" b="1" dirty="0" smtClean="0">
              <a:solidFill>
                <a:schemeClr val="accent1"/>
              </a:solidFill>
            </a:endParaRPr>
          </a:p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Blue-sensitive cones </a:t>
            </a:r>
          </a:p>
          <a:p>
            <a:pPr algn="ctr"/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</a:rPr>
              <a:t>Yellow/green-sensitive cones</a:t>
            </a:r>
            <a:endParaRPr lang="en-US" sz="28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does this work?</a:t>
            </a: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6477000" y="18288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715000" y="25908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705600" y="30480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495800" y="23622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638800" y="35814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867400" y="3733800"/>
            <a:ext cx="152400" cy="152400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400800" y="3352800"/>
            <a:ext cx="152400" cy="152400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6477000" y="3733800"/>
            <a:ext cx="152400" cy="152400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6705600" y="3352800"/>
            <a:ext cx="152400" cy="152400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6858000" y="2286000"/>
            <a:ext cx="152400" cy="152400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6781800" y="1905000"/>
            <a:ext cx="152400" cy="152400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6477000" y="2362200"/>
            <a:ext cx="152400" cy="152400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6553200" y="2743200"/>
            <a:ext cx="152400" cy="152400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6248400" y="2971800"/>
            <a:ext cx="152400" cy="152400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6172200" y="2057400"/>
            <a:ext cx="152400" cy="152400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5867400" y="1905000"/>
            <a:ext cx="152400" cy="152400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5562600" y="1905000"/>
            <a:ext cx="152400" cy="152400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5257800" y="1828800"/>
            <a:ext cx="152400" cy="152400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4953000" y="1752600"/>
            <a:ext cx="152400" cy="152400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4953000" y="2133600"/>
            <a:ext cx="152400" cy="152400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4495800" y="1981200"/>
            <a:ext cx="152400" cy="152400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4419600" y="2743200"/>
            <a:ext cx="152400" cy="152400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5105400" y="2895600"/>
            <a:ext cx="152400" cy="152400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5181600" y="2362200"/>
            <a:ext cx="152400" cy="152400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5486400" y="2819400"/>
            <a:ext cx="152400" cy="152400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5943600" y="2971800"/>
            <a:ext cx="152400" cy="152400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6019800" y="2438400"/>
            <a:ext cx="152400" cy="152400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5410200" y="2514600"/>
            <a:ext cx="152400" cy="152400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5181600" y="3352800"/>
            <a:ext cx="152400" cy="152400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4800600" y="2514600"/>
            <a:ext cx="152400" cy="152400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4572000" y="3048000"/>
            <a:ext cx="152400" cy="152400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4648200" y="3505200"/>
            <a:ext cx="152400" cy="152400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4" descr="color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5777" y="1747838"/>
            <a:ext cx="4093024" cy="2761421"/>
          </a:xfrm>
          <a:prstGeom prst="rect">
            <a:avLst/>
          </a:prstGeom>
          <a:noFill/>
        </p:spPr>
      </p:pic>
      <p:sp>
        <p:nvSpPr>
          <p:cNvPr id="32" name="TextBox 31"/>
          <p:cNvSpPr txBox="1"/>
          <p:nvPr/>
        </p:nvSpPr>
        <p:spPr>
          <a:xfrm>
            <a:off x="1658937" y="4710668"/>
            <a:ext cx="160383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err="1" smtClean="0">
                <a:solidFill>
                  <a:schemeClr val="accent1">
                    <a:lumMod val="50000"/>
                  </a:schemeClr>
                </a:solidFill>
              </a:rPr>
              <a:t>Dichromat</a:t>
            </a:r>
            <a:endParaRPr lang="en-US" sz="2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5" name="Trapezoid 64"/>
          <p:cNvSpPr/>
          <p:nvPr/>
        </p:nvSpPr>
        <p:spPr>
          <a:xfrm rot="5400000">
            <a:off x="1991763" y="5384935"/>
            <a:ext cx="381000" cy="482600"/>
          </a:xfrm>
          <a:prstGeom prst="trapezoid">
            <a:avLst/>
          </a:prstGeom>
          <a:solidFill>
            <a:srgbClr val="008000"/>
          </a:solidFill>
          <a:ln>
            <a:solidFill>
              <a:srgbClr val="4E3B3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rapezoid 65"/>
          <p:cNvSpPr/>
          <p:nvPr/>
        </p:nvSpPr>
        <p:spPr>
          <a:xfrm rot="5400000">
            <a:off x="1991763" y="5894523"/>
            <a:ext cx="381000" cy="482600"/>
          </a:xfrm>
          <a:prstGeom prst="trapezoid">
            <a:avLst/>
          </a:prstGeom>
          <a:solidFill>
            <a:srgbClr val="3366FF"/>
          </a:solidFill>
          <a:ln>
            <a:solidFill>
              <a:srgbClr val="4E3B3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7" name="Straight Connector 66"/>
          <p:cNvCxnSpPr/>
          <p:nvPr/>
        </p:nvCxnSpPr>
        <p:spPr>
          <a:xfrm>
            <a:off x="2461663" y="5626235"/>
            <a:ext cx="1295400" cy="1588"/>
          </a:xfrm>
          <a:prstGeom prst="line">
            <a:avLst/>
          </a:prstGeom>
          <a:ln w="508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2461663" y="6134235"/>
            <a:ext cx="1295400" cy="1588"/>
          </a:xfrm>
          <a:prstGeom prst="line">
            <a:avLst/>
          </a:prstGeom>
          <a:ln w="508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rot="5400000" flipH="1" flipV="1">
            <a:off x="3503857" y="5881029"/>
            <a:ext cx="506412" cy="1588"/>
          </a:xfrm>
          <a:prstGeom prst="line">
            <a:avLst/>
          </a:prstGeom>
          <a:ln w="508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Oval 69"/>
          <p:cNvSpPr/>
          <p:nvPr/>
        </p:nvSpPr>
        <p:spPr>
          <a:xfrm>
            <a:off x="3599635" y="5749005"/>
            <a:ext cx="301361" cy="266700"/>
          </a:xfrm>
          <a:prstGeom prst="ellipse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 b="1" dirty="0"/>
          </a:p>
        </p:txBody>
      </p:sp>
      <p:sp>
        <p:nvSpPr>
          <p:cNvPr id="71" name="TextBox 70"/>
          <p:cNvSpPr txBox="1"/>
          <p:nvPr/>
        </p:nvSpPr>
        <p:spPr>
          <a:xfrm>
            <a:off x="3622951" y="5592578"/>
            <a:ext cx="28674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/>
              <a:t>-</a:t>
            </a:r>
            <a:endParaRPr lang="en-US" sz="2600" b="1" dirty="0"/>
          </a:p>
        </p:txBody>
      </p:sp>
      <p:sp>
        <p:nvSpPr>
          <p:cNvPr id="72" name="TextBox 71"/>
          <p:cNvSpPr txBox="1"/>
          <p:nvPr/>
        </p:nvSpPr>
        <p:spPr>
          <a:xfrm>
            <a:off x="609600" y="5447403"/>
            <a:ext cx="1268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Green cone</a:t>
            </a:r>
            <a:endParaRPr lang="en-US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85800" y="5942703"/>
            <a:ext cx="1119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Blue cone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43" name="Picture 42" descr="my pics 8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0" y="127000"/>
            <a:ext cx="1219200" cy="1625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0" y="3048000"/>
            <a:ext cx="3276600" cy="2590800"/>
          </a:xfrm>
          <a:prstGeom prst="rect">
            <a:avLst/>
          </a:prstGeom>
        </p:spPr>
      </p:pic>
      <p:sp>
        <p:nvSpPr>
          <p:cNvPr id="5" name="Line 5"/>
          <p:cNvSpPr>
            <a:spLocks noChangeShapeType="1"/>
          </p:cNvSpPr>
          <p:nvPr/>
        </p:nvSpPr>
        <p:spPr bwMode="auto">
          <a:xfrm flipV="1">
            <a:off x="2362200" y="1600200"/>
            <a:ext cx="2133600" cy="2133600"/>
          </a:xfrm>
          <a:prstGeom prst="line">
            <a:avLst/>
          </a:prstGeom>
          <a:noFill/>
          <a:ln w="38100">
            <a:solidFill>
              <a:schemeClr val="accent6">
                <a:lumMod val="75000"/>
              </a:schemeClr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 flipV="1">
            <a:off x="2514600" y="3733800"/>
            <a:ext cx="2362200" cy="76200"/>
          </a:xfrm>
          <a:prstGeom prst="line">
            <a:avLst/>
          </a:prstGeom>
          <a:noFill/>
          <a:ln w="38100">
            <a:solidFill>
              <a:schemeClr val="accent6">
                <a:lumMod val="75000"/>
              </a:schemeClr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1600200"/>
            <a:ext cx="2667000" cy="228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3352800" y="4191000"/>
            <a:ext cx="5791200" cy="261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600" dirty="0" err="1" smtClean="0"/>
              <a:t>Trichromats</a:t>
            </a:r>
            <a:r>
              <a:rPr lang="en-US" sz="2600" dirty="0" smtClean="0"/>
              <a:t> have </a:t>
            </a:r>
            <a:r>
              <a:rPr lang="en-US" sz="2600" b="1" dirty="0" smtClean="0"/>
              <a:t>3</a:t>
            </a:r>
            <a:r>
              <a:rPr lang="en-US" sz="2600" dirty="0" smtClean="0"/>
              <a:t> types of color-detecting cells in the retinas in their eyes:</a:t>
            </a:r>
          </a:p>
          <a:p>
            <a:pPr algn="ctr"/>
            <a:endParaRPr lang="en-US" sz="2800" b="1" dirty="0" smtClean="0">
              <a:solidFill>
                <a:schemeClr val="accent1"/>
              </a:solidFill>
            </a:endParaRPr>
          </a:p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Blue-sensitive cones </a:t>
            </a:r>
          </a:p>
          <a:p>
            <a:pPr algn="ctr"/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</a:rPr>
              <a:t>Yellow/green-sensitive cones</a:t>
            </a:r>
          </a:p>
          <a:p>
            <a:pPr algn="ctr"/>
            <a:r>
              <a:rPr lang="en-US" sz="2800" b="1" dirty="0" smtClean="0">
                <a:solidFill>
                  <a:schemeClr val="accent2"/>
                </a:solidFill>
              </a:rPr>
              <a:t>Red-sensitive cones</a:t>
            </a:r>
            <a:endParaRPr lang="en-US" sz="2800" b="1" dirty="0">
              <a:solidFill>
                <a:schemeClr val="accent2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does this work?</a:t>
            </a: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6477000" y="18288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715000" y="25908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705600" y="30480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495800" y="23622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638800" y="35814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867400" y="3733800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400800" y="3352800"/>
            <a:ext cx="152400" cy="152400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6477000" y="3733800"/>
            <a:ext cx="152400" cy="152400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6705600" y="3352800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6858000" y="2286000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6781800" y="1905000"/>
            <a:ext cx="152400" cy="152400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6477000" y="2362200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6553200" y="2743200"/>
            <a:ext cx="152400" cy="152400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6248400" y="2971800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6172200" y="2057400"/>
            <a:ext cx="152400" cy="152400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5867400" y="1905000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5562600" y="1905000"/>
            <a:ext cx="152400" cy="152400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5257800" y="1828800"/>
            <a:ext cx="152400" cy="152400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4953000" y="1752600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4953000" y="2133600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4495800" y="1981200"/>
            <a:ext cx="152400" cy="152400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4419600" y="2743200"/>
            <a:ext cx="152400" cy="152400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5105400" y="2895600"/>
            <a:ext cx="152400" cy="152400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5181600" y="2362200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5486400" y="2819400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5943600" y="2971800"/>
            <a:ext cx="152400" cy="152400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6019800" y="2438400"/>
            <a:ext cx="152400" cy="152400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5410200" y="2514600"/>
            <a:ext cx="152400" cy="152400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5181600" y="3352800"/>
            <a:ext cx="152400" cy="152400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4800600" y="2514600"/>
            <a:ext cx="152400" cy="152400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4572000" y="3048000"/>
            <a:ext cx="152400" cy="152400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4648200" y="3505200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514</TotalTime>
  <Words>1040</Words>
  <Application>Microsoft Macintosh PowerPoint</Application>
  <PresentationFormat>On-screen Show (4:3)</PresentationFormat>
  <Paragraphs>114</Paragraphs>
  <Slides>24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Arial</vt:lpstr>
      <vt:lpstr>Calibri</vt:lpstr>
      <vt:lpstr>Office Theme</vt:lpstr>
      <vt:lpstr>Teaching Workshop:  Color Vision in Primates and Other Mammals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does this work?</vt:lpstr>
      <vt:lpstr>PowerPoint Presentation</vt:lpstr>
      <vt:lpstr>How does this work?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Activity: Why be a trichromat?</vt:lpstr>
      <vt:lpstr>Activity: Why be a trichromat?</vt:lpstr>
      <vt:lpstr>Activity: Why be a trichromat?</vt:lpstr>
      <vt:lpstr>Activity: Why be a trichromat?</vt:lpstr>
      <vt:lpstr>Basic Activity</vt:lpstr>
      <vt:lpstr>PowerPoint Presentation</vt:lpstr>
      <vt:lpstr>Dichromatic people and animals can actually detect camouflaged objects better than trichromats!</vt:lpstr>
      <vt:lpstr>Basic Activity</vt:lpstr>
      <vt:lpstr>Basic Activity</vt:lpstr>
      <vt:lpstr>PowerPoint Presentation</vt:lpstr>
    </vt:vector>
  </TitlesOfParts>
  <Company>The University of Texas at Austin</Company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Windows User</dc:creator>
  <cp:lastModifiedBy>Carrie Veilleux</cp:lastModifiedBy>
  <cp:revision>53</cp:revision>
  <dcterms:created xsi:type="dcterms:W3CDTF">2011-12-02T20:20:17Z</dcterms:created>
  <dcterms:modified xsi:type="dcterms:W3CDTF">2016-11-20T20:33:46Z</dcterms:modified>
</cp:coreProperties>
</file>